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5" d="100"/>
          <a:sy n="115" d="100"/>
        </p:scale>
        <p:origin x="31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CE5FE3D-76DD-45AA-ABD5-6855EBAC784C}" type="datetimeFigureOut">
              <a:rPr lang="en-GB" smtClean="0"/>
              <a:t>22/03/2021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3C7DB1-9952-49DD-92B6-B011CBF4648B}" type="slidenum">
              <a:rPr lang="en-GB" smtClean="0"/>
              <a:t>‹#›</a:t>
            </a:fld>
            <a:endParaRPr lang="en-GB"/>
          </a:p>
        </p:txBody>
      </p:sp>
    </p:spTree>
    <p:extLst>
      <p:ext uri="{BB962C8B-B14F-4D97-AF65-F5344CB8AC3E}">
        <p14:creationId xmlns:p14="http://schemas.microsoft.com/office/powerpoint/2010/main" val="2558753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CE5FE3D-76DD-45AA-ABD5-6855EBAC784C}" type="datetimeFigureOut">
              <a:rPr lang="en-GB" smtClean="0"/>
              <a:t>22/03/2021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3C7DB1-9952-49DD-92B6-B011CBF4648B}" type="slidenum">
              <a:rPr lang="en-GB" smtClean="0"/>
              <a:t>‹#›</a:t>
            </a:fld>
            <a:endParaRPr lang="en-GB"/>
          </a:p>
        </p:txBody>
      </p:sp>
    </p:spTree>
    <p:extLst>
      <p:ext uri="{BB962C8B-B14F-4D97-AF65-F5344CB8AC3E}">
        <p14:creationId xmlns:p14="http://schemas.microsoft.com/office/powerpoint/2010/main" val="3176710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CE5FE3D-76DD-45AA-ABD5-6855EBAC784C}" type="datetimeFigureOut">
              <a:rPr lang="en-GB" smtClean="0"/>
              <a:t>22/03/2021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3C7DB1-9952-49DD-92B6-B011CBF4648B}" type="slidenum">
              <a:rPr lang="en-GB" smtClean="0"/>
              <a:t>‹#›</a:t>
            </a:fld>
            <a:endParaRPr lang="en-GB"/>
          </a:p>
        </p:txBody>
      </p:sp>
    </p:spTree>
    <p:extLst>
      <p:ext uri="{BB962C8B-B14F-4D97-AF65-F5344CB8AC3E}">
        <p14:creationId xmlns:p14="http://schemas.microsoft.com/office/powerpoint/2010/main" val="1189754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CE5FE3D-76DD-45AA-ABD5-6855EBAC784C}" type="datetimeFigureOut">
              <a:rPr lang="en-GB" smtClean="0"/>
              <a:t>22/03/2021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3C7DB1-9952-49DD-92B6-B011CBF4648B}" type="slidenum">
              <a:rPr lang="en-GB" smtClean="0"/>
              <a:t>‹#›</a:t>
            </a:fld>
            <a:endParaRPr lang="en-GB"/>
          </a:p>
        </p:txBody>
      </p:sp>
    </p:spTree>
    <p:extLst>
      <p:ext uri="{BB962C8B-B14F-4D97-AF65-F5344CB8AC3E}">
        <p14:creationId xmlns:p14="http://schemas.microsoft.com/office/powerpoint/2010/main" val="2686186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E5FE3D-76DD-45AA-ABD5-6855EBAC784C}" type="datetimeFigureOut">
              <a:rPr lang="en-GB" smtClean="0"/>
              <a:t>22/03/2021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3C7DB1-9952-49DD-92B6-B011CBF4648B}" type="slidenum">
              <a:rPr lang="en-GB" smtClean="0"/>
              <a:t>‹#›</a:t>
            </a:fld>
            <a:endParaRPr lang="en-GB"/>
          </a:p>
        </p:txBody>
      </p:sp>
    </p:spTree>
    <p:extLst>
      <p:ext uri="{BB962C8B-B14F-4D97-AF65-F5344CB8AC3E}">
        <p14:creationId xmlns:p14="http://schemas.microsoft.com/office/powerpoint/2010/main" val="3506560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CE5FE3D-76DD-45AA-ABD5-6855EBAC784C}" type="datetimeFigureOut">
              <a:rPr lang="en-GB" smtClean="0"/>
              <a:t>22/03/2021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3C7DB1-9952-49DD-92B6-B011CBF4648B}" type="slidenum">
              <a:rPr lang="en-GB" smtClean="0"/>
              <a:t>‹#›</a:t>
            </a:fld>
            <a:endParaRPr lang="en-GB"/>
          </a:p>
        </p:txBody>
      </p:sp>
    </p:spTree>
    <p:extLst>
      <p:ext uri="{BB962C8B-B14F-4D97-AF65-F5344CB8AC3E}">
        <p14:creationId xmlns:p14="http://schemas.microsoft.com/office/powerpoint/2010/main" val="2252104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CE5FE3D-76DD-45AA-ABD5-6855EBAC784C}" type="datetimeFigureOut">
              <a:rPr lang="en-GB" smtClean="0"/>
              <a:t>22/03/2021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73C7DB1-9952-49DD-92B6-B011CBF4648B}" type="slidenum">
              <a:rPr lang="en-GB" smtClean="0"/>
              <a:t>‹#›</a:t>
            </a:fld>
            <a:endParaRPr lang="en-GB"/>
          </a:p>
        </p:txBody>
      </p:sp>
    </p:spTree>
    <p:extLst>
      <p:ext uri="{BB962C8B-B14F-4D97-AF65-F5344CB8AC3E}">
        <p14:creationId xmlns:p14="http://schemas.microsoft.com/office/powerpoint/2010/main" val="3699824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CE5FE3D-76DD-45AA-ABD5-6855EBAC784C}" type="datetimeFigureOut">
              <a:rPr lang="en-GB" smtClean="0"/>
              <a:t>22/03/2021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73C7DB1-9952-49DD-92B6-B011CBF4648B}" type="slidenum">
              <a:rPr lang="en-GB" smtClean="0"/>
              <a:t>‹#›</a:t>
            </a:fld>
            <a:endParaRPr lang="en-GB"/>
          </a:p>
        </p:txBody>
      </p:sp>
    </p:spTree>
    <p:extLst>
      <p:ext uri="{BB962C8B-B14F-4D97-AF65-F5344CB8AC3E}">
        <p14:creationId xmlns:p14="http://schemas.microsoft.com/office/powerpoint/2010/main" val="3466092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E5FE3D-76DD-45AA-ABD5-6855EBAC784C}" type="datetimeFigureOut">
              <a:rPr lang="en-GB" smtClean="0"/>
              <a:t>22/03/2021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73C7DB1-9952-49DD-92B6-B011CBF4648B}" type="slidenum">
              <a:rPr lang="en-GB" smtClean="0"/>
              <a:t>‹#›</a:t>
            </a:fld>
            <a:endParaRPr lang="en-GB"/>
          </a:p>
        </p:txBody>
      </p:sp>
    </p:spTree>
    <p:extLst>
      <p:ext uri="{BB962C8B-B14F-4D97-AF65-F5344CB8AC3E}">
        <p14:creationId xmlns:p14="http://schemas.microsoft.com/office/powerpoint/2010/main" val="2307596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CE5FE3D-76DD-45AA-ABD5-6855EBAC784C}" type="datetimeFigureOut">
              <a:rPr lang="en-GB" smtClean="0"/>
              <a:t>22/03/2021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3C7DB1-9952-49DD-92B6-B011CBF4648B}" type="slidenum">
              <a:rPr lang="en-GB" smtClean="0"/>
              <a:t>‹#›</a:t>
            </a:fld>
            <a:endParaRPr lang="en-GB"/>
          </a:p>
        </p:txBody>
      </p:sp>
    </p:spTree>
    <p:extLst>
      <p:ext uri="{BB962C8B-B14F-4D97-AF65-F5344CB8AC3E}">
        <p14:creationId xmlns:p14="http://schemas.microsoft.com/office/powerpoint/2010/main" val="3512245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CE5FE3D-76DD-45AA-ABD5-6855EBAC784C}" type="datetimeFigureOut">
              <a:rPr lang="en-GB" smtClean="0"/>
              <a:t>22/03/2021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3C7DB1-9952-49DD-92B6-B011CBF4648B}" type="slidenum">
              <a:rPr lang="en-GB" smtClean="0"/>
              <a:t>‹#›</a:t>
            </a:fld>
            <a:endParaRPr lang="en-GB"/>
          </a:p>
        </p:txBody>
      </p:sp>
    </p:spTree>
    <p:extLst>
      <p:ext uri="{BB962C8B-B14F-4D97-AF65-F5344CB8AC3E}">
        <p14:creationId xmlns:p14="http://schemas.microsoft.com/office/powerpoint/2010/main" val="3850445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E5FE3D-76DD-45AA-ABD5-6855EBAC784C}" type="datetimeFigureOut">
              <a:rPr lang="en-GB" smtClean="0"/>
              <a:t>22/03/2021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3C7DB1-9952-49DD-92B6-B011CBF4648B}" type="slidenum">
              <a:rPr lang="en-GB" smtClean="0"/>
              <a:t>‹#›</a:t>
            </a:fld>
            <a:endParaRPr lang="en-GB"/>
          </a:p>
        </p:txBody>
      </p:sp>
    </p:spTree>
    <p:extLst>
      <p:ext uri="{BB962C8B-B14F-4D97-AF65-F5344CB8AC3E}">
        <p14:creationId xmlns:p14="http://schemas.microsoft.com/office/powerpoint/2010/main" val="171042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gov.uk/guidance/maintaining-records-of-staff-customers-and-visitors-to-support-nhs-test-and-trace#information-to-collec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9799" y="490079"/>
            <a:ext cx="4093657" cy="1446550"/>
          </a:xfrm>
          <a:prstGeom prst="rect">
            <a:avLst/>
          </a:prstGeom>
          <a:noFill/>
        </p:spPr>
        <p:txBody>
          <a:bodyPr wrap="square" rtlCol="0">
            <a:spAutoFit/>
          </a:bodyPr>
          <a:lstStyle/>
          <a:p>
            <a:pPr algn="just"/>
            <a:r>
              <a:rPr lang="en-GB" sz="1100" dirty="0" smtClean="0"/>
              <a:t>The UK is currently experiencing a public health emergency as a result of the coronavirus (COVID-19) pandemic. It is therefore critical that all organised groups take a range of measures to keep everyone safe. The easing of social and economic lockdown measures following the COVID-19 outbreak is being supported by NHS Test and Trace. We are assisting by keeping a temporary record of visitors for 21 days, and assisting NHS Test and trade with requests for that data if needed. This could help contain clusters or outbreaks.</a:t>
            </a:r>
            <a:endParaRPr lang="en-GB" sz="1100" dirty="0"/>
          </a:p>
        </p:txBody>
      </p:sp>
      <p:sp>
        <p:nvSpPr>
          <p:cNvPr id="5" name="TextBox 4"/>
          <p:cNvSpPr txBox="1"/>
          <p:nvPr/>
        </p:nvSpPr>
        <p:spPr>
          <a:xfrm>
            <a:off x="937621" y="104070"/>
            <a:ext cx="2818015" cy="369332"/>
          </a:xfrm>
          <a:prstGeom prst="rect">
            <a:avLst/>
          </a:prstGeom>
          <a:noFill/>
        </p:spPr>
        <p:txBody>
          <a:bodyPr wrap="square" rtlCol="0">
            <a:spAutoFit/>
          </a:bodyPr>
          <a:lstStyle/>
          <a:p>
            <a:r>
              <a:rPr lang="en-GB" b="1" dirty="0" smtClean="0"/>
              <a:t>Test and Trace Information</a:t>
            </a:r>
            <a:endParaRPr lang="en-GB" b="1" dirty="0"/>
          </a:p>
        </p:txBody>
      </p:sp>
      <p:graphicFrame>
        <p:nvGraphicFramePr>
          <p:cNvPr id="7" name="Table 6"/>
          <p:cNvGraphicFramePr>
            <a:graphicFrameLocks noGrp="1"/>
          </p:cNvGraphicFramePr>
          <p:nvPr>
            <p:extLst>
              <p:ext uri="{D42A27DB-BD31-4B8C-83A1-F6EECF244321}">
                <p14:modId xmlns:p14="http://schemas.microsoft.com/office/powerpoint/2010/main" val="1377932550"/>
              </p:ext>
            </p:extLst>
          </p:nvPr>
        </p:nvGraphicFramePr>
        <p:xfrm>
          <a:off x="76947" y="2134193"/>
          <a:ext cx="11965086" cy="4594320"/>
        </p:xfrm>
        <a:graphic>
          <a:graphicData uri="http://schemas.openxmlformats.org/drawingml/2006/table">
            <a:tbl>
              <a:tblPr firstRow="1" bandRow="1">
                <a:tableStyleId>{5C22544A-7EE6-4342-B048-85BDC9FD1C3A}</a:tableStyleId>
              </a:tblPr>
              <a:tblGrid>
                <a:gridCol w="1709298">
                  <a:extLst>
                    <a:ext uri="{9D8B030D-6E8A-4147-A177-3AD203B41FA5}">
                      <a16:colId xmlns:a16="http://schemas.microsoft.com/office/drawing/2014/main" val="918138053"/>
                    </a:ext>
                  </a:extLst>
                </a:gridCol>
                <a:gridCol w="1709298">
                  <a:extLst>
                    <a:ext uri="{9D8B030D-6E8A-4147-A177-3AD203B41FA5}">
                      <a16:colId xmlns:a16="http://schemas.microsoft.com/office/drawing/2014/main" val="2790775841"/>
                    </a:ext>
                  </a:extLst>
                </a:gridCol>
                <a:gridCol w="1709298">
                  <a:extLst>
                    <a:ext uri="{9D8B030D-6E8A-4147-A177-3AD203B41FA5}">
                      <a16:colId xmlns:a16="http://schemas.microsoft.com/office/drawing/2014/main" val="2176580850"/>
                    </a:ext>
                  </a:extLst>
                </a:gridCol>
                <a:gridCol w="1709298">
                  <a:extLst>
                    <a:ext uri="{9D8B030D-6E8A-4147-A177-3AD203B41FA5}">
                      <a16:colId xmlns:a16="http://schemas.microsoft.com/office/drawing/2014/main" val="2850764240"/>
                    </a:ext>
                  </a:extLst>
                </a:gridCol>
                <a:gridCol w="1709298">
                  <a:extLst>
                    <a:ext uri="{9D8B030D-6E8A-4147-A177-3AD203B41FA5}">
                      <a16:colId xmlns:a16="http://schemas.microsoft.com/office/drawing/2014/main" val="3435546755"/>
                    </a:ext>
                  </a:extLst>
                </a:gridCol>
                <a:gridCol w="1709298">
                  <a:extLst>
                    <a:ext uri="{9D8B030D-6E8A-4147-A177-3AD203B41FA5}">
                      <a16:colId xmlns:a16="http://schemas.microsoft.com/office/drawing/2014/main" val="1917785141"/>
                    </a:ext>
                  </a:extLst>
                </a:gridCol>
                <a:gridCol w="1709298">
                  <a:extLst>
                    <a:ext uri="{9D8B030D-6E8A-4147-A177-3AD203B41FA5}">
                      <a16:colId xmlns:a16="http://schemas.microsoft.com/office/drawing/2014/main" val="2548188302"/>
                    </a:ext>
                  </a:extLst>
                </a:gridCol>
              </a:tblGrid>
              <a:tr h="0">
                <a:tc>
                  <a:txBody>
                    <a:bodyPr/>
                    <a:lstStyle/>
                    <a:p>
                      <a:pPr algn="ctr"/>
                      <a:r>
                        <a:rPr lang="en-GB" sz="1200" dirty="0" smtClean="0"/>
                        <a:t>Name</a:t>
                      </a:r>
                      <a:endParaRPr lang="en-GB" sz="1200" dirty="0"/>
                    </a:p>
                  </a:txBody>
                  <a:tcPr/>
                </a:tc>
                <a:tc>
                  <a:txBody>
                    <a:bodyPr/>
                    <a:lstStyle/>
                    <a:p>
                      <a:pPr algn="ctr"/>
                      <a:r>
                        <a:rPr lang="en-GB" sz="1200" dirty="0" smtClean="0"/>
                        <a:t>Contact Number</a:t>
                      </a:r>
                      <a:endParaRPr lang="en-GB" sz="1200" dirty="0"/>
                    </a:p>
                  </a:txBody>
                  <a:tcPr/>
                </a:tc>
                <a:tc>
                  <a:txBody>
                    <a:bodyPr/>
                    <a:lstStyle/>
                    <a:p>
                      <a:pPr algn="ctr"/>
                      <a:r>
                        <a:rPr lang="en-GB" sz="1200" dirty="0" smtClean="0"/>
                        <a:t>In attendance</a:t>
                      </a:r>
                      <a:endParaRPr lang="en-GB"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t>In attendance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t>In attendance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t>In attendance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t>In attendance</a:t>
                      </a:r>
                    </a:p>
                  </a:txBody>
                  <a:tcPr/>
                </a:tc>
                <a:extLst>
                  <a:ext uri="{0D108BD9-81ED-4DB2-BD59-A6C34878D82A}">
                    <a16:rowId xmlns:a16="http://schemas.microsoft.com/office/drawing/2014/main" val="3926259854"/>
                  </a:ext>
                </a:extLst>
              </a:tr>
              <a:tr h="288000">
                <a:tc>
                  <a:txBody>
                    <a:bodyPr/>
                    <a:lstStyle/>
                    <a:p>
                      <a:r>
                        <a:rPr lang="en-GB" sz="1100" i="1" dirty="0" err="1" smtClean="0"/>
                        <a:t>Eg</a:t>
                      </a:r>
                      <a:r>
                        <a:rPr lang="en-GB" sz="1100" i="1" dirty="0" smtClean="0"/>
                        <a:t>. Sarah Smith</a:t>
                      </a:r>
                      <a:endParaRPr lang="en-GB" sz="1100" i="1" dirty="0"/>
                    </a:p>
                  </a:txBody>
                  <a:tcPr/>
                </a:tc>
                <a:tc>
                  <a:txBody>
                    <a:bodyPr/>
                    <a:lstStyle/>
                    <a:p>
                      <a:r>
                        <a:rPr lang="en-GB" sz="1100" i="1" dirty="0" smtClean="0"/>
                        <a:t>01123 455 654</a:t>
                      </a:r>
                      <a:endParaRPr lang="en-GB" sz="1100" i="1" dirty="0"/>
                    </a:p>
                  </a:txBody>
                  <a:tcPr/>
                </a:tc>
                <a:tc>
                  <a:txBody>
                    <a:bodyPr/>
                    <a:lstStyle/>
                    <a:p>
                      <a:r>
                        <a:rPr lang="en-GB" sz="1100" i="1" dirty="0" smtClean="0"/>
                        <a:t>Sarah Smith</a:t>
                      </a:r>
                      <a:endParaRPr lang="en-GB" sz="1100" i="1" dirty="0"/>
                    </a:p>
                  </a:txBody>
                  <a:tcPr/>
                </a:tc>
                <a:tc>
                  <a:txBody>
                    <a:bodyPr/>
                    <a:lstStyle/>
                    <a:p>
                      <a:r>
                        <a:rPr lang="en-GB" sz="1100" i="1" dirty="0" smtClean="0"/>
                        <a:t>Alfie Smith</a:t>
                      </a:r>
                      <a:endParaRPr lang="en-GB" sz="1100" i="1" dirty="0"/>
                    </a:p>
                  </a:txBody>
                  <a:tcPr/>
                </a:tc>
                <a:tc>
                  <a:txBody>
                    <a:bodyPr/>
                    <a:lstStyle/>
                    <a:p>
                      <a:r>
                        <a:rPr lang="en-GB" sz="1100" i="1" dirty="0" smtClean="0"/>
                        <a:t>Eleanor Smith</a:t>
                      </a:r>
                      <a:endParaRPr lang="en-GB" sz="1100" i="1" dirty="0"/>
                    </a:p>
                  </a:txBody>
                  <a:tcPr/>
                </a:tc>
                <a:tc>
                  <a:txBody>
                    <a:bodyPr/>
                    <a:lstStyle/>
                    <a:p>
                      <a:r>
                        <a:rPr lang="en-GB" sz="1100" i="1" dirty="0" smtClean="0"/>
                        <a:t>Daisy Smith</a:t>
                      </a:r>
                      <a:endParaRPr lang="en-GB" sz="1100" i="1" dirty="0"/>
                    </a:p>
                  </a:txBody>
                  <a:tcPr/>
                </a:tc>
                <a:tc>
                  <a:txBody>
                    <a:bodyPr/>
                    <a:lstStyle/>
                    <a:p>
                      <a:endParaRPr lang="en-GB" sz="1100" i="1" dirty="0"/>
                    </a:p>
                  </a:txBody>
                  <a:tcPr/>
                </a:tc>
                <a:extLst>
                  <a:ext uri="{0D108BD9-81ED-4DB2-BD59-A6C34878D82A}">
                    <a16:rowId xmlns:a16="http://schemas.microsoft.com/office/drawing/2014/main" val="2150783917"/>
                  </a:ext>
                </a:extLst>
              </a:tr>
              <a:tr h="288000">
                <a:tc>
                  <a:txBody>
                    <a:bodyPr/>
                    <a:lstStyle/>
                    <a:p>
                      <a:endParaRPr lang="en-GB" sz="1100" dirty="0"/>
                    </a:p>
                  </a:txBody>
                  <a:tcPr/>
                </a:tc>
                <a:tc>
                  <a:txBody>
                    <a:bodyPr/>
                    <a:lstStyle/>
                    <a:p>
                      <a:endParaRPr lang="en-GB" sz="110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a:p>
                  </a:txBody>
                  <a:tcPr/>
                </a:tc>
                <a:tc>
                  <a:txBody>
                    <a:bodyPr/>
                    <a:lstStyle/>
                    <a:p>
                      <a:endParaRPr lang="en-GB" sz="1100"/>
                    </a:p>
                  </a:txBody>
                  <a:tcPr/>
                </a:tc>
                <a:extLst>
                  <a:ext uri="{0D108BD9-81ED-4DB2-BD59-A6C34878D82A}">
                    <a16:rowId xmlns:a16="http://schemas.microsoft.com/office/drawing/2014/main" val="142023335"/>
                  </a:ext>
                </a:extLst>
              </a:tr>
              <a:tr h="288000">
                <a:tc>
                  <a:txBody>
                    <a:bodyPr/>
                    <a:lstStyle/>
                    <a:p>
                      <a:endParaRPr lang="en-GB" sz="1100"/>
                    </a:p>
                  </a:txBody>
                  <a:tcPr/>
                </a:tc>
                <a:tc>
                  <a:txBody>
                    <a:bodyPr/>
                    <a:lstStyle/>
                    <a:p>
                      <a:endParaRPr lang="en-GB" sz="1100" dirty="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a:p>
                  </a:txBody>
                  <a:tcPr/>
                </a:tc>
                <a:extLst>
                  <a:ext uri="{0D108BD9-81ED-4DB2-BD59-A6C34878D82A}">
                    <a16:rowId xmlns:a16="http://schemas.microsoft.com/office/drawing/2014/main" val="1393731164"/>
                  </a:ext>
                </a:extLst>
              </a:tr>
              <a:tr h="288000">
                <a:tc>
                  <a:txBody>
                    <a:bodyPr/>
                    <a:lstStyle/>
                    <a:p>
                      <a:endParaRPr lang="en-GB" sz="1100"/>
                    </a:p>
                  </a:txBody>
                  <a:tcPr/>
                </a:tc>
                <a:tc>
                  <a:txBody>
                    <a:bodyPr/>
                    <a:lstStyle/>
                    <a:p>
                      <a:endParaRPr lang="en-GB" sz="1100" dirty="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a:p>
                  </a:txBody>
                  <a:tcPr/>
                </a:tc>
                <a:extLst>
                  <a:ext uri="{0D108BD9-81ED-4DB2-BD59-A6C34878D82A}">
                    <a16:rowId xmlns:a16="http://schemas.microsoft.com/office/drawing/2014/main" val="1901038304"/>
                  </a:ext>
                </a:extLst>
              </a:tr>
              <a:tr h="288000">
                <a:tc>
                  <a:txBody>
                    <a:bodyPr/>
                    <a:lstStyle/>
                    <a:p>
                      <a:endParaRPr lang="en-GB" sz="1100" dirty="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3069258523"/>
                  </a:ext>
                </a:extLst>
              </a:tr>
              <a:tr h="288000">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extLst>
                  <a:ext uri="{0D108BD9-81ED-4DB2-BD59-A6C34878D82A}">
                    <a16:rowId xmlns:a16="http://schemas.microsoft.com/office/drawing/2014/main" val="4157441592"/>
                  </a:ext>
                </a:extLst>
              </a:tr>
              <a:tr h="288000">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extLst>
                  <a:ext uri="{0D108BD9-81ED-4DB2-BD59-A6C34878D82A}">
                    <a16:rowId xmlns:a16="http://schemas.microsoft.com/office/drawing/2014/main" val="1662366747"/>
                  </a:ext>
                </a:extLst>
              </a:tr>
              <a:tr h="288000">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a:p>
                  </a:txBody>
                  <a:tcPr/>
                </a:tc>
                <a:tc>
                  <a:txBody>
                    <a:bodyPr/>
                    <a:lstStyle/>
                    <a:p>
                      <a:endParaRPr lang="en-GB" sz="1100"/>
                    </a:p>
                  </a:txBody>
                  <a:tcPr/>
                </a:tc>
                <a:tc>
                  <a:txBody>
                    <a:bodyPr/>
                    <a:lstStyle/>
                    <a:p>
                      <a:endParaRPr lang="en-GB" sz="1100" dirty="0"/>
                    </a:p>
                  </a:txBody>
                  <a:tcPr/>
                </a:tc>
                <a:extLst>
                  <a:ext uri="{0D108BD9-81ED-4DB2-BD59-A6C34878D82A}">
                    <a16:rowId xmlns:a16="http://schemas.microsoft.com/office/drawing/2014/main" val="3894969947"/>
                  </a:ext>
                </a:extLst>
              </a:tr>
              <a:tr h="288000">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dirty="0"/>
                    </a:p>
                  </a:txBody>
                  <a:tcPr/>
                </a:tc>
                <a:tc>
                  <a:txBody>
                    <a:bodyPr/>
                    <a:lstStyle/>
                    <a:p>
                      <a:endParaRPr lang="en-GB" sz="1100"/>
                    </a:p>
                  </a:txBody>
                  <a:tcPr/>
                </a:tc>
                <a:tc>
                  <a:txBody>
                    <a:bodyPr/>
                    <a:lstStyle/>
                    <a:p>
                      <a:endParaRPr lang="en-GB" sz="1100" dirty="0"/>
                    </a:p>
                  </a:txBody>
                  <a:tcPr/>
                </a:tc>
                <a:extLst>
                  <a:ext uri="{0D108BD9-81ED-4DB2-BD59-A6C34878D82A}">
                    <a16:rowId xmlns:a16="http://schemas.microsoft.com/office/drawing/2014/main" val="762295895"/>
                  </a:ext>
                </a:extLst>
              </a:tr>
              <a:tr h="288000">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a:p>
                  </a:txBody>
                  <a:tcPr/>
                </a:tc>
                <a:tc>
                  <a:txBody>
                    <a:bodyPr/>
                    <a:lstStyle/>
                    <a:p>
                      <a:endParaRPr lang="en-GB" sz="1100" dirty="0"/>
                    </a:p>
                  </a:txBody>
                  <a:tcPr/>
                </a:tc>
                <a:tc>
                  <a:txBody>
                    <a:bodyPr/>
                    <a:lstStyle/>
                    <a:p>
                      <a:endParaRPr lang="en-GB" sz="1100"/>
                    </a:p>
                  </a:txBody>
                  <a:tcPr/>
                </a:tc>
                <a:tc>
                  <a:txBody>
                    <a:bodyPr/>
                    <a:lstStyle/>
                    <a:p>
                      <a:endParaRPr lang="en-GB" sz="1100" dirty="0"/>
                    </a:p>
                  </a:txBody>
                  <a:tcPr/>
                </a:tc>
                <a:extLst>
                  <a:ext uri="{0D108BD9-81ED-4DB2-BD59-A6C34878D82A}">
                    <a16:rowId xmlns:a16="http://schemas.microsoft.com/office/drawing/2014/main" val="2626373856"/>
                  </a:ext>
                </a:extLst>
              </a:tr>
              <a:tr h="288000">
                <a:tc>
                  <a:txBody>
                    <a:bodyPr/>
                    <a:lstStyle/>
                    <a:p>
                      <a:endParaRPr lang="en-GB" sz="1100"/>
                    </a:p>
                  </a:txBody>
                  <a:tcPr/>
                </a:tc>
                <a:tc>
                  <a:txBody>
                    <a:bodyPr/>
                    <a:lstStyle/>
                    <a:p>
                      <a:endParaRPr lang="en-GB" sz="1100" dirty="0"/>
                    </a:p>
                  </a:txBody>
                  <a:tcPr/>
                </a:tc>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952787868"/>
                  </a:ext>
                </a:extLst>
              </a:tr>
              <a:tr h="288000">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2569102354"/>
                  </a:ext>
                </a:extLst>
              </a:tr>
              <a:tr h="288000">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746796553"/>
                  </a:ext>
                </a:extLst>
              </a:tr>
              <a:tr h="288000">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3365682178"/>
                  </a:ext>
                </a:extLst>
              </a:tr>
              <a:tr h="288000">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3166075860"/>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257402423"/>
              </p:ext>
            </p:extLst>
          </p:nvPr>
        </p:nvGraphicFramePr>
        <p:xfrm>
          <a:off x="4884013" y="809951"/>
          <a:ext cx="7158020" cy="1112520"/>
        </p:xfrm>
        <a:graphic>
          <a:graphicData uri="http://schemas.openxmlformats.org/drawingml/2006/table">
            <a:tbl>
              <a:tblPr firstRow="1" bandRow="1">
                <a:tableStyleId>{5940675A-B579-460E-94D1-54222C63F5DA}</a:tableStyleId>
              </a:tblPr>
              <a:tblGrid>
                <a:gridCol w="1502655">
                  <a:extLst>
                    <a:ext uri="{9D8B030D-6E8A-4147-A177-3AD203B41FA5}">
                      <a16:colId xmlns:a16="http://schemas.microsoft.com/office/drawing/2014/main" val="1213860054"/>
                    </a:ext>
                  </a:extLst>
                </a:gridCol>
                <a:gridCol w="2723322">
                  <a:extLst>
                    <a:ext uri="{9D8B030D-6E8A-4147-A177-3AD203B41FA5}">
                      <a16:colId xmlns:a16="http://schemas.microsoft.com/office/drawing/2014/main" val="1092275164"/>
                    </a:ext>
                  </a:extLst>
                </a:gridCol>
                <a:gridCol w="1321904">
                  <a:extLst>
                    <a:ext uri="{9D8B030D-6E8A-4147-A177-3AD203B41FA5}">
                      <a16:colId xmlns:a16="http://schemas.microsoft.com/office/drawing/2014/main" val="2461837380"/>
                    </a:ext>
                  </a:extLst>
                </a:gridCol>
                <a:gridCol w="1610139">
                  <a:extLst>
                    <a:ext uri="{9D8B030D-6E8A-4147-A177-3AD203B41FA5}">
                      <a16:colId xmlns:a16="http://schemas.microsoft.com/office/drawing/2014/main" val="3391836714"/>
                    </a:ext>
                  </a:extLst>
                </a:gridCol>
              </a:tblGrid>
              <a:tr h="370840">
                <a:tc>
                  <a:txBody>
                    <a:bodyPr/>
                    <a:lstStyle/>
                    <a:p>
                      <a:r>
                        <a:rPr lang="en-GB" sz="1200" dirty="0" smtClean="0"/>
                        <a:t>Venue Name</a:t>
                      </a:r>
                      <a:endParaRPr lang="en-GB" sz="1200" dirty="0"/>
                    </a:p>
                  </a:txBody>
                  <a:tcPr/>
                </a:tc>
                <a:tc>
                  <a:txBody>
                    <a:bodyPr/>
                    <a:lstStyle/>
                    <a:p>
                      <a:endParaRPr lang="en-GB" sz="1200" dirty="0"/>
                    </a:p>
                  </a:txBody>
                  <a:tcPr/>
                </a:tc>
                <a:tc>
                  <a:txBody>
                    <a:bodyPr/>
                    <a:lstStyle/>
                    <a:p>
                      <a:r>
                        <a:rPr lang="en-GB" sz="1200" dirty="0" smtClean="0"/>
                        <a:t>Start Time</a:t>
                      </a:r>
                      <a:endParaRPr lang="en-GB" sz="1200" dirty="0"/>
                    </a:p>
                  </a:txBody>
                  <a:tcPr/>
                </a:tc>
                <a:tc>
                  <a:txBody>
                    <a:bodyPr/>
                    <a:lstStyle/>
                    <a:p>
                      <a:endParaRPr lang="en-GB" sz="1200" dirty="0"/>
                    </a:p>
                  </a:txBody>
                  <a:tcPr/>
                </a:tc>
                <a:extLst>
                  <a:ext uri="{0D108BD9-81ED-4DB2-BD59-A6C34878D82A}">
                    <a16:rowId xmlns:a16="http://schemas.microsoft.com/office/drawing/2014/main" val="4127183470"/>
                  </a:ext>
                </a:extLst>
              </a:tr>
              <a:tr h="370840">
                <a:tc>
                  <a:txBody>
                    <a:bodyPr/>
                    <a:lstStyle/>
                    <a:p>
                      <a:r>
                        <a:rPr lang="en-GB" sz="1200" dirty="0" smtClean="0"/>
                        <a:t>Event Date</a:t>
                      </a:r>
                      <a:endParaRPr lang="en-GB" sz="1200" dirty="0"/>
                    </a:p>
                  </a:txBody>
                  <a:tcPr/>
                </a:tc>
                <a:tc>
                  <a:txBody>
                    <a:bodyPr/>
                    <a:lstStyle/>
                    <a:p>
                      <a:endParaRPr lang="en-GB" sz="1200" dirty="0"/>
                    </a:p>
                  </a:txBody>
                  <a:tcPr/>
                </a:tc>
                <a:tc>
                  <a:txBody>
                    <a:bodyPr/>
                    <a:lstStyle/>
                    <a:p>
                      <a:r>
                        <a:rPr lang="en-GB" sz="1200" dirty="0" smtClean="0"/>
                        <a:t>Finish Time</a:t>
                      </a:r>
                      <a:endParaRPr lang="en-GB" sz="1200" dirty="0"/>
                    </a:p>
                  </a:txBody>
                  <a:tcPr/>
                </a:tc>
                <a:tc>
                  <a:txBody>
                    <a:bodyPr/>
                    <a:lstStyle/>
                    <a:p>
                      <a:endParaRPr lang="en-GB" sz="1200"/>
                    </a:p>
                  </a:txBody>
                  <a:tcPr/>
                </a:tc>
                <a:extLst>
                  <a:ext uri="{0D108BD9-81ED-4DB2-BD59-A6C34878D82A}">
                    <a16:rowId xmlns:a16="http://schemas.microsoft.com/office/drawing/2014/main" val="1529656276"/>
                  </a:ext>
                </a:extLst>
              </a:tr>
              <a:tr h="370840">
                <a:tc>
                  <a:txBody>
                    <a:bodyPr/>
                    <a:lstStyle/>
                    <a:p>
                      <a:r>
                        <a:rPr lang="en-GB" sz="1200" dirty="0" smtClean="0"/>
                        <a:t>Register Taken By</a:t>
                      </a:r>
                      <a:endParaRPr lang="en-GB" sz="1200" dirty="0"/>
                    </a:p>
                  </a:txBody>
                  <a:tcPr/>
                </a:tc>
                <a:tc>
                  <a:txBody>
                    <a:bodyPr/>
                    <a:lstStyle/>
                    <a:p>
                      <a:endParaRPr lang="en-GB" sz="1200"/>
                    </a:p>
                  </a:txBody>
                  <a:tcPr/>
                </a:tc>
                <a:tc>
                  <a:txBody>
                    <a:bodyPr/>
                    <a:lstStyle/>
                    <a:p>
                      <a:r>
                        <a:rPr lang="en-GB" sz="1200" dirty="0" smtClean="0"/>
                        <a:t>Data destroyed on</a:t>
                      </a:r>
                      <a:endParaRPr lang="en-GB" sz="1200" dirty="0"/>
                    </a:p>
                  </a:txBody>
                  <a:tcPr/>
                </a:tc>
                <a:tc>
                  <a:txBody>
                    <a:bodyPr/>
                    <a:lstStyle/>
                    <a:p>
                      <a:endParaRPr lang="en-GB" sz="1200" dirty="0"/>
                    </a:p>
                  </a:txBody>
                  <a:tcPr/>
                </a:tc>
                <a:extLst>
                  <a:ext uri="{0D108BD9-81ED-4DB2-BD59-A6C34878D82A}">
                    <a16:rowId xmlns:a16="http://schemas.microsoft.com/office/drawing/2014/main" val="170887593"/>
                  </a:ext>
                </a:extLst>
              </a:tr>
            </a:tbl>
          </a:graphicData>
        </a:graphic>
      </p:graphicFrame>
      <p:sp>
        <p:nvSpPr>
          <p:cNvPr id="10" name="TextBox 9"/>
          <p:cNvSpPr txBox="1"/>
          <p:nvPr/>
        </p:nvSpPr>
        <p:spPr>
          <a:xfrm>
            <a:off x="5999856" y="228897"/>
            <a:ext cx="1530626" cy="369332"/>
          </a:xfrm>
          <a:prstGeom prst="rect">
            <a:avLst/>
          </a:prstGeom>
          <a:noFill/>
        </p:spPr>
        <p:txBody>
          <a:bodyPr wrap="square" rtlCol="0">
            <a:spAutoFit/>
          </a:bodyPr>
          <a:lstStyle/>
          <a:p>
            <a:r>
              <a:rPr lang="en-GB" dirty="0" smtClean="0"/>
              <a:t>Club Name</a:t>
            </a:r>
            <a:endParaRPr lang="en-GB" dirty="0"/>
          </a:p>
        </p:txBody>
      </p:sp>
      <p:cxnSp>
        <p:nvCxnSpPr>
          <p:cNvPr id="12" name="Straight Connector 11"/>
          <p:cNvCxnSpPr/>
          <p:nvPr/>
        </p:nvCxnSpPr>
        <p:spPr>
          <a:xfrm>
            <a:off x="7370643" y="516033"/>
            <a:ext cx="360790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87727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13" y="1064333"/>
            <a:ext cx="12032974" cy="4946226"/>
          </a:xfrm>
          <a:prstGeom prst="rect">
            <a:avLst/>
          </a:prstGeom>
        </p:spPr>
        <p:txBody>
          <a:bodyPr wrap="square">
            <a:spAutoFit/>
          </a:bodyPr>
          <a:lstStyle/>
          <a:p>
            <a:pPr algn="just">
              <a:lnSpc>
                <a:spcPct val="107000"/>
              </a:lnSpc>
              <a:spcAft>
                <a:spcPts val="800"/>
              </a:spcAft>
            </a:pP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There is a higher risk of transmitting COVID-19 in premises where visitors spend a longer time in one place and potentially come into close contact with other people outside of their household. To manage this risk, </a:t>
            </a: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groups </a:t>
            </a: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such as this </a:t>
            </a: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Walk and Talk Club </a:t>
            </a: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have been requested to collect details and maintain records of staff, customers and visitors.</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100" b="1" dirty="0" smtClean="0">
                <a:effectLst/>
                <a:latin typeface="Calibri" panose="020F0502020204030204" pitchFamily="34" charset="0"/>
                <a:ea typeface="Calibri" panose="020F0502020204030204" pitchFamily="34" charset="0"/>
                <a:cs typeface="Calibri" panose="020F0502020204030204" pitchFamily="34" charset="0"/>
              </a:rPr>
              <a:t>What details need to be collected?</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100" dirty="0" smtClean="0">
                <a:effectLst/>
                <a:latin typeface="Calibri" panose="020F0502020204030204" pitchFamily="34" charset="0"/>
                <a:ea typeface="Calibri" panose="020F0502020204030204" pitchFamily="34" charset="0"/>
                <a:cs typeface="Calibri" panose="020F0502020204030204" pitchFamily="34" charset="0"/>
              </a:rPr>
              <a:t>Details to be collected start with </a:t>
            </a:r>
            <a:r>
              <a:rPr lang="en-GB" sz="1100" dirty="0" smtClean="0">
                <a:solidFill>
                  <a:srgbClr val="0B0C0C"/>
                </a:solidFill>
                <a:effectLst/>
                <a:latin typeface="Calibri" panose="020F0502020204030204" pitchFamily="34" charset="0"/>
                <a:ea typeface="Times New Roman" panose="02020603050405020304" pitchFamily="18" charset="0"/>
                <a:cs typeface="Calibri" panose="020F0502020204030204" pitchFamily="34" charset="0"/>
              </a:rPr>
              <a:t>the name of the visitor. If there is more than one person, then you can record the name of the ‘lead member’ of the group and the number of people in the group.  We then need:</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375"/>
              </a:spcAft>
              <a:buSzPts val="1000"/>
              <a:buFont typeface="Symbol" panose="05050102010706020507" pitchFamily="18" charset="2"/>
              <a:buChar char=""/>
              <a:tabLst>
                <a:tab pos="914400" algn="l"/>
              </a:tabLst>
            </a:pPr>
            <a:r>
              <a:rPr lang="en-GB" sz="1100" dirty="0" smtClean="0">
                <a:solidFill>
                  <a:srgbClr val="0B0C0C"/>
                </a:solidFill>
                <a:effectLst/>
                <a:latin typeface="Calibri" panose="020F0502020204030204" pitchFamily="34" charset="0"/>
                <a:ea typeface="Times New Roman" panose="02020603050405020304" pitchFamily="18" charset="0"/>
                <a:cs typeface="Calibri" panose="020F0502020204030204" pitchFamily="34" charset="0"/>
              </a:rPr>
              <a:t>a contact phone number for each customer or visitor, or for the lead member of a group of people, and</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375"/>
              </a:spcAft>
              <a:buSzPts val="1000"/>
              <a:buFont typeface="Symbol" panose="05050102010706020507" pitchFamily="18" charset="2"/>
              <a:buChar char=""/>
              <a:tabLst>
                <a:tab pos="914400" algn="l"/>
              </a:tabLst>
            </a:pPr>
            <a:r>
              <a:rPr lang="en-GB" sz="1100" dirty="0" smtClean="0">
                <a:solidFill>
                  <a:srgbClr val="0B0C0C"/>
                </a:solidFill>
                <a:effectLst/>
                <a:latin typeface="Calibri" panose="020F0502020204030204" pitchFamily="34" charset="0"/>
                <a:ea typeface="Times New Roman" panose="02020603050405020304" pitchFamily="18" charset="0"/>
                <a:cs typeface="Calibri" panose="020F0502020204030204" pitchFamily="34" charset="0"/>
              </a:rPr>
              <a:t>date of visit, arrival time and, where possible, departure time</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100" b="1" dirty="0" smtClean="0">
                <a:effectLst/>
                <a:latin typeface="Calibri" panose="020F0502020204030204" pitchFamily="34" charset="0"/>
                <a:ea typeface="Calibri" panose="020F0502020204030204" pitchFamily="34" charset="0"/>
                <a:cs typeface="Calibri" panose="020F0502020204030204" pitchFamily="34" charset="0"/>
              </a:rPr>
              <a:t/>
            </a:r>
            <a:br>
              <a:rPr lang="en-GB" sz="1100" b="1" dirty="0" smtClean="0">
                <a:effectLst/>
                <a:latin typeface="Calibri" panose="020F0502020204030204" pitchFamily="34" charset="0"/>
                <a:ea typeface="Calibri" panose="020F0502020204030204" pitchFamily="34" charset="0"/>
                <a:cs typeface="Calibri" panose="020F0502020204030204" pitchFamily="34" charset="0"/>
              </a:rPr>
            </a:br>
            <a:r>
              <a:rPr lang="en-GB" sz="1100" b="1" dirty="0" smtClean="0">
                <a:effectLst/>
                <a:latin typeface="Calibri" panose="020F0502020204030204" pitchFamily="34" charset="0"/>
                <a:ea typeface="Calibri" panose="020F0502020204030204" pitchFamily="34" charset="0"/>
                <a:cs typeface="Calibri" panose="020F0502020204030204" pitchFamily="34" charset="0"/>
              </a:rPr>
              <a:t>How long will you keep this information for?</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100" dirty="0" smtClean="0">
                <a:effectLst/>
                <a:latin typeface="Calibri" panose="020F0502020204030204" pitchFamily="34" charset="0"/>
                <a:ea typeface="Calibri" panose="020F0502020204030204" pitchFamily="34" charset="0"/>
                <a:cs typeface="Calibri" panose="020F0502020204030204" pitchFamily="34" charset="0"/>
              </a:rPr>
              <a:t>This information is to be collected at the point of entry to the </a:t>
            </a:r>
            <a:r>
              <a:rPr lang="en-GB" sz="1100" dirty="0" smtClean="0">
                <a:effectLst/>
                <a:latin typeface="Calibri" panose="020F0502020204030204" pitchFamily="34" charset="0"/>
                <a:ea typeface="Calibri" panose="020F0502020204030204" pitchFamily="34" charset="0"/>
                <a:cs typeface="Calibri" panose="020F0502020204030204" pitchFamily="34" charset="0"/>
              </a:rPr>
              <a:t>Walk and Talk, </a:t>
            </a:r>
            <a:r>
              <a:rPr lang="en-GB" sz="1100" dirty="0" smtClean="0">
                <a:effectLst/>
                <a:latin typeface="Calibri" panose="020F0502020204030204" pitchFamily="34" charset="0"/>
                <a:ea typeface="Calibri" panose="020F0502020204030204" pitchFamily="34" charset="0"/>
                <a:cs typeface="Calibri" panose="020F0502020204030204" pitchFamily="34" charset="0"/>
              </a:rPr>
              <a:t>and to support NHS Test and Trace, the records will be kept for 21 days.  After this point the information will be securely disposed of.  It is 21 days because of the </a:t>
            </a: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incubation period for COVID-19 (which can be up to 14 days) and an additional 7 days to allow time for testing and tracing.</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100" b="1" dirty="0" smtClean="0">
                <a:effectLst/>
                <a:latin typeface="Calibri" panose="020F0502020204030204" pitchFamily="34" charset="0"/>
                <a:ea typeface="Calibri" panose="020F0502020204030204" pitchFamily="34" charset="0"/>
                <a:cs typeface="Calibri" panose="020F0502020204030204" pitchFamily="34" charset="0"/>
              </a:rPr>
              <a:t>What will you do with this information?</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The data that we are asking </a:t>
            </a: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to </a:t>
            </a: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collect is personal data and will be handled in accordance with GDPR to protect the privacy of all staff, customers and visitors. </a:t>
            </a:r>
            <a:r>
              <a:rPr lang="en-GB" sz="1100" dirty="0" smtClean="0">
                <a:effectLst/>
                <a:latin typeface="Calibri" panose="020F0502020204030204" pitchFamily="34" charset="0"/>
                <a:ea typeface="Calibri" panose="020F0502020204030204" pitchFamily="34" charset="0"/>
                <a:cs typeface="Calibri" panose="020F0502020204030204" pitchFamily="34" charset="0"/>
              </a:rPr>
              <a:t>  </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GDPR allows us to request contact information from staff, customers and visitors and share it with NHS Test and Trace to help minimise the transmission of COVID-19 and support public health and safety.  It is not necessary to seek consent from each person, but </a:t>
            </a: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the </a:t>
            </a:r>
            <a:r>
              <a:rPr lang="en-GB" sz="1100" dirty="0" smtClean="0">
                <a:solidFill>
                  <a:srgbClr val="0B0C0C"/>
                </a:solidFill>
                <a:effectLst/>
                <a:latin typeface="Calibri" panose="020F0502020204030204" pitchFamily="34" charset="0"/>
                <a:ea typeface="Calibri" panose="020F0502020204030204" pitchFamily="34" charset="0"/>
                <a:cs typeface="Calibri" panose="020F0502020204030204" pitchFamily="34" charset="0"/>
              </a:rPr>
              <a:t>information is being collected in case it is needed.   </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100" b="1" dirty="0" smtClean="0">
                <a:effectLst/>
                <a:latin typeface="Calibri" panose="020F0502020204030204" pitchFamily="34" charset="0"/>
                <a:ea typeface="Calibri" panose="020F0502020204030204" pitchFamily="34" charset="0"/>
                <a:cs typeface="Calibri" panose="020F0502020204030204" pitchFamily="34" charset="0"/>
              </a:rPr>
              <a:t>NHS Test and Trace</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100" dirty="0" smtClean="0">
                <a:solidFill>
                  <a:srgbClr val="0B0C0C"/>
                </a:solidFill>
                <a:effectLst/>
                <a:latin typeface="Calibri" panose="020F0502020204030204" pitchFamily="34" charset="0"/>
                <a:ea typeface="Times New Roman" panose="02020603050405020304" pitchFamily="18" charset="0"/>
                <a:cs typeface="Calibri" panose="020F0502020204030204" pitchFamily="34" charset="0"/>
              </a:rPr>
              <a:t>NHS Test and Trace will ask for these records only where it is necessary. For example, if this premises has been identified as the location of a potential COVID-19 </a:t>
            </a:r>
            <a:r>
              <a:rPr lang="en-GB" sz="1100" dirty="0" smtClean="0">
                <a:solidFill>
                  <a:srgbClr val="0B0C0C"/>
                </a:solidFill>
                <a:effectLst/>
                <a:latin typeface="Calibri" panose="020F0502020204030204" pitchFamily="34" charset="0"/>
                <a:ea typeface="Times New Roman" panose="02020603050405020304" pitchFamily="18" charset="0"/>
                <a:cs typeface="Calibri" panose="020F0502020204030204" pitchFamily="34" charset="0"/>
              </a:rPr>
              <a:t>outbreak.</a:t>
            </a:r>
          </a:p>
          <a:p>
            <a:pPr algn="just">
              <a:lnSpc>
                <a:spcPct val="107000"/>
              </a:lnSpc>
              <a:spcAft>
                <a:spcPts val="800"/>
              </a:spcAft>
            </a:pPr>
            <a:r>
              <a:rPr lang="en-GB" sz="1100" dirty="0" smtClean="0">
                <a:solidFill>
                  <a:srgbClr val="0B0C0C"/>
                </a:solidFill>
                <a:effectLst/>
                <a:latin typeface="Calibri" panose="020F0502020204030204" pitchFamily="34" charset="0"/>
                <a:ea typeface="Times New Roman" panose="02020603050405020304" pitchFamily="18" charset="0"/>
                <a:cs typeface="Calibri" panose="020F0502020204030204" pitchFamily="34" charset="0"/>
              </a:rPr>
              <a:t>NHS </a:t>
            </a:r>
            <a:r>
              <a:rPr lang="en-GB" sz="1100" dirty="0" smtClean="0">
                <a:solidFill>
                  <a:srgbClr val="0B0C0C"/>
                </a:solidFill>
                <a:effectLst/>
                <a:latin typeface="Calibri" panose="020F0502020204030204" pitchFamily="34" charset="0"/>
                <a:ea typeface="Times New Roman" panose="02020603050405020304" pitchFamily="18" charset="0"/>
                <a:cs typeface="Calibri" panose="020F0502020204030204" pitchFamily="34" charset="0"/>
              </a:rPr>
              <a:t>Test and Trace will handle all data according to the highest ethical and security standards and ensure it is used only for the purposes of protecting public health, including minimising the transmission of COVID-19.</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100" u="sng" dirty="0" smtClean="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2"/>
              </a:rPr>
              <a:t>https://www.gov.uk/guidance/maintaining-records-of-staff-customers-and-visitors-to-support-nhs-test-and-trace#information-to-collect</a:t>
            </a:r>
            <a:r>
              <a:rPr lang="en-GB" sz="1100" dirty="0" smtClean="0">
                <a:effectLst/>
                <a:latin typeface="Calibri" panose="020F0502020204030204" pitchFamily="34" charset="0"/>
                <a:ea typeface="Calibri" panose="020F0502020204030204" pitchFamily="34" charset="0"/>
                <a:cs typeface="Calibri" panose="020F0502020204030204" pitchFamily="34" charset="0"/>
              </a:rPr>
              <a:t> (accessed 18</a:t>
            </a:r>
            <a:r>
              <a:rPr lang="en-GB" sz="1100" baseline="30000" dirty="0" smtClean="0">
                <a:effectLst/>
                <a:latin typeface="Calibri" panose="020F0502020204030204" pitchFamily="34" charset="0"/>
                <a:ea typeface="Calibri" panose="020F0502020204030204" pitchFamily="34" charset="0"/>
                <a:cs typeface="Calibri" panose="020F0502020204030204" pitchFamily="34" charset="0"/>
              </a:rPr>
              <a:t>th</a:t>
            </a:r>
            <a:r>
              <a:rPr lang="en-GB" sz="1100" dirty="0" smtClean="0">
                <a:effectLst/>
                <a:latin typeface="Calibri" panose="020F0502020204030204" pitchFamily="34" charset="0"/>
                <a:ea typeface="Calibri" panose="020F0502020204030204" pitchFamily="34" charset="0"/>
                <a:cs typeface="Calibri" panose="020F0502020204030204" pitchFamily="34" charset="0"/>
              </a:rPr>
              <a:t> March 2021)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p:cNvSpPr txBox="1"/>
          <p:nvPr/>
        </p:nvSpPr>
        <p:spPr>
          <a:xfrm>
            <a:off x="79513" y="372427"/>
            <a:ext cx="3694014" cy="369332"/>
          </a:xfrm>
          <a:prstGeom prst="rect">
            <a:avLst/>
          </a:prstGeom>
          <a:noFill/>
        </p:spPr>
        <p:txBody>
          <a:bodyPr wrap="square" rtlCol="0">
            <a:spAutoFit/>
          </a:bodyPr>
          <a:lstStyle/>
          <a:p>
            <a:r>
              <a:rPr lang="en-GB" b="1" dirty="0" smtClean="0"/>
              <a:t>Test and Trace Privacy Notice</a:t>
            </a:r>
            <a:endParaRPr lang="en-GB" b="1" dirty="0"/>
          </a:p>
        </p:txBody>
      </p:sp>
    </p:spTree>
    <p:extLst>
      <p:ext uri="{BB962C8B-B14F-4D97-AF65-F5344CB8AC3E}">
        <p14:creationId xmlns:p14="http://schemas.microsoft.com/office/powerpoint/2010/main" val="15804354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570</Words>
  <Application>Microsoft Office PowerPoint</Application>
  <PresentationFormat>Widescreen</PresentationFormat>
  <Paragraphs>37</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Symbol</vt:lpstr>
      <vt:lpstr>Times New Roman</vt:lpstr>
      <vt:lpstr>Office Theme</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Collins</dc:creator>
  <cp:lastModifiedBy>Emma Collins</cp:lastModifiedBy>
  <cp:revision>9</cp:revision>
  <dcterms:created xsi:type="dcterms:W3CDTF">2020-09-14T15:58:40Z</dcterms:created>
  <dcterms:modified xsi:type="dcterms:W3CDTF">2021-03-22T16:13:48Z</dcterms:modified>
</cp:coreProperties>
</file>